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583" r:id="rId5"/>
    <p:sldId id="259" r:id="rId6"/>
    <p:sldId id="260" r:id="rId7"/>
    <p:sldId id="261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708" r:id="rId16"/>
    <p:sldId id="294" r:id="rId17"/>
    <p:sldId id="295" r:id="rId18"/>
    <p:sldId id="296" r:id="rId19"/>
    <p:sldId id="297" r:id="rId20"/>
    <p:sldId id="298" r:id="rId21"/>
    <p:sldId id="299" r:id="rId22"/>
    <p:sldId id="709" r:id="rId23"/>
    <p:sldId id="300" r:id="rId24"/>
    <p:sldId id="301" r:id="rId25"/>
    <p:sldId id="710" r:id="rId26"/>
    <p:sldId id="707" r:id="rId27"/>
    <p:sldId id="711" r:id="rId28"/>
    <p:sldId id="302" r:id="rId29"/>
    <p:sldId id="278" r:id="rId30"/>
    <p:sldId id="714" r:id="rId31"/>
    <p:sldId id="715" r:id="rId32"/>
    <p:sldId id="716" r:id="rId33"/>
    <p:sldId id="284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14CEEF0-DEAC-452C-8EFA-7DEE0614D464}">
          <p14:sldIdLst>
            <p14:sldId id="256"/>
            <p14:sldId id="257"/>
            <p14:sldId id="258"/>
          </p14:sldIdLst>
        </p14:section>
        <p14:section name="Lesson Summary" id="{B444B097-54FE-4BDD-A794-52F89F95C39B}">
          <p14:sldIdLst>
            <p14:sldId id="583"/>
          </p14:sldIdLst>
        </p14:section>
        <p14:section name="Software Configuration Management" id="{0F231E8B-1151-46F1-86DF-C72EFD15DBED}">
          <p14:sldIdLst>
            <p14:sldId id="259"/>
            <p14:sldId id="260"/>
            <p14:sldId id="261"/>
            <p14:sldId id="287"/>
            <p14:sldId id="288"/>
            <p14:sldId id="289"/>
            <p14:sldId id="290"/>
            <p14:sldId id="291"/>
            <p14:sldId id="292"/>
            <p14:sldId id="293"/>
            <p14:sldId id="708"/>
          </p14:sldIdLst>
        </p14:section>
        <p14:section name="Git" id="{1990DD22-31CC-47B0-8533-0F418DBAFFCD}">
          <p14:sldIdLst>
            <p14:sldId id="294"/>
            <p14:sldId id="295"/>
            <p14:sldId id="296"/>
            <p14:sldId id="297"/>
            <p14:sldId id="298"/>
            <p14:sldId id="299"/>
            <p14:sldId id="709"/>
          </p14:sldIdLst>
        </p14:section>
        <p14:section name="GitHub" id="{8DCB0D91-43C6-4108-88E2-62423B2BD6A2}">
          <p14:sldIdLst>
            <p14:sldId id="300"/>
            <p14:sldId id="301"/>
            <p14:sldId id="710"/>
            <p14:sldId id="707"/>
            <p14:sldId id="711"/>
            <p14:sldId id="302"/>
          </p14:sldIdLst>
        </p14:section>
        <p14:section name="Conclusion" id="{93B86954-CFB0-4F95-B5C1-1E5D9EEF5A46}">
          <p14:sldIdLst>
            <p14:sldId id="278"/>
            <p14:sldId id="714"/>
            <p14:sldId id="715"/>
            <p14:sldId id="716"/>
            <p14:sldId id="28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95214" autoAdjust="0"/>
  </p:normalViewPr>
  <p:slideViewPr>
    <p:cSldViewPr showGuides="1">
      <p:cViewPr varScale="1">
        <p:scale>
          <a:sx n="71" d="100"/>
          <a:sy n="71" d="100"/>
        </p:scale>
        <p:origin x="376" y="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18.4.2023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34720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7126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8685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7636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2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498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1886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7877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2146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2310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950C845B-2BF4-4190-8F80-D3822C6519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6371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549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4366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5742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72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1775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7594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6167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406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443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=""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=""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=""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=""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=""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u="sng" noProof="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softuni.</a:t>
            </a:r>
            <a:r>
              <a:rPr lang="en-US" sz="1600" u="sng" noProof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=""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=""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=""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=""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=""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=""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=""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=""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=""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=""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=""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=""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=""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=""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=""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=""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=""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=""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=""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=""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x-none" smtClean="0"/>
              <a:t>4/18/2023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198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=""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=""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=""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=""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=""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=""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=""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=""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=""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=""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=""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=""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=""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=""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=""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=""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=""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=""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=""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0075" y="4239000"/>
            <a:ext cx="1636981" cy="2213927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=""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=""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=""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=""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=""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oftuni.bg/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rtoisegit.org/downloa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desktop.github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27.sv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bg.coca-colahellenic.com/bg/working-with-us" TargetMode="External"/><Relationship Id="rId13" Type="http://schemas.openxmlformats.org/officeDocument/2006/relationships/image" Target="../media/image67.png"/><Relationship Id="rId18" Type="http://schemas.openxmlformats.org/officeDocument/2006/relationships/hyperlink" Target="https://dxc.com/us/en" TargetMode="External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7" Type="http://schemas.openxmlformats.org/officeDocument/2006/relationships/image" Target="../media/image64.png"/><Relationship Id="rId12" Type="http://schemas.openxmlformats.org/officeDocument/2006/relationships/hyperlink" Target="https://smartit.bg/" TargetMode="Externa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draftkings.com/" TargetMode="External"/><Relationship Id="rId20" Type="http://schemas.openxmlformats.org/officeDocument/2006/relationships/hyperlink" Target="https://ambitioned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oftwaregroup.com/" TargetMode="External"/><Relationship Id="rId11" Type="http://schemas.openxmlformats.org/officeDocument/2006/relationships/image" Target="../media/image66.png"/><Relationship Id="rId24" Type="http://schemas.openxmlformats.org/officeDocument/2006/relationships/hyperlink" Target="https://www.pokerstars.bg/" TargetMode="External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10" Type="http://schemas.openxmlformats.org/officeDocument/2006/relationships/hyperlink" Target="https://createx.bg/" TargetMode="External"/><Relationship Id="rId19" Type="http://schemas.openxmlformats.org/officeDocument/2006/relationships/image" Target="../media/image70.png"/><Relationship Id="rId4" Type="http://schemas.openxmlformats.org/officeDocument/2006/relationships/hyperlink" Target="https://www.postbank.bg/bg-BG" TargetMode="External"/><Relationship Id="rId9" Type="http://schemas.openxmlformats.org/officeDocument/2006/relationships/image" Target="../media/image65.png"/><Relationship Id="rId14" Type="http://schemas.openxmlformats.org/officeDocument/2006/relationships/hyperlink" Target="https://indeavr.com/" TargetMode="External"/><Relationship Id="rId22" Type="http://schemas.openxmlformats.org/officeDocument/2006/relationships/hyperlink" Target="https://www.bosch-digital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556346"/>
            <a:ext cx="10965303" cy="88265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4465"/>
                </a:solidFill>
              </a:rPr>
              <a:t>Version Control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76833"/>
            <a:ext cx="10965303" cy="882654"/>
          </a:xfrm>
        </p:spPr>
        <p:txBody>
          <a:bodyPr>
            <a:noAutofit/>
          </a:bodyPr>
          <a:lstStyle/>
          <a:p>
            <a:r>
              <a:rPr lang="en-US" sz="6600" dirty="0"/>
              <a:t>Git and GitHub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3853" y="5935788"/>
            <a:ext cx="2951518" cy="38278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281287"/>
            <a:ext cx="2951518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15E6583-84B5-4061-A3D3-E8AAA2E91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93" y="3289867"/>
            <a:ext cx="2016369" cy="201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17ACC19-D5DE-4837-B017-34DA69CB23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2" y="2567372"/>
            <a:ext cx="2079866" cy="2079866"/>
          </a:xfrm>
          <a:prstGeom prst="rect">
            <a:avLst/>
          </a:prstGeom>
        </p:spPr>
      </p:pic>
      <p:pic>
        <p:nvPicPr>
          <p:cNvPr id="13" name="Picture 6" descr="http://gregrickaby.com/wp-content/uploads/2012/03/github-logo.png">
            <a:extLst>
              <a:ext uri="{FF2B5EF4-FFF2-40B4-BE49-F238E27FC236}">
                <a16:creationId xmlns="" xmlns:a16="http://schemas.microsoft.com/office/drawing/2014/main" id="{97B5C3D3-F152-436C-85DF-4055DA340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2990170"/>
            <a:ext cx="3112505" cy="1234269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Commit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948" y="1221157"/>
            <a:ext cx="9929724" cy="70765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== saves a set of changes locally</a:t>
            </a:r>
            <a:endParaRPr lang="en-US" sz="31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E160CC-5DDE-44E9-AA76-DA676FD6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56" y="2347913"/>
            <a:ext cx="1184119" cy="145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927E1E-6B19-4678-A676-AB96489EA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35" y="4581525"/>
            <a:ext cx="1733550" cy="173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C388351-A632-4218-94CA-AA6238F12111}"/>
              </a:ext>
            </a:extLst>
          </p:cNvPr>
          <p:cNvSpPr/>
          <p:nvPr/>
        </p:nvSpPr>
        <p:spPr>
          <a:xfrm>
            <a:off x="6544413" y="2782669"/>
            <a:ext cx="16463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834DAF-1674-4C49-9174-608D2E3CBAC4}"/>
              </a:ext>
            </a:extLst>
          </p:cNvPr>
          <p:cNvSpPr/>
          <p:nvPr/>
        </p:nvSpPr>
        <p:spPr>
          <a:xfrm>
            <a:off x="6797078" y="4993577"/>
            <a:ext cx="11410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46B24C-F560-44F0-84A4-5ABD36D7C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08" y="4867423"/>
            <a:ext cx="708653" cy="70865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EEBF6FE-CDB4-474C-9877-FF56708ACA9D}"/>
              </a:ext>
            </a:extLst>
          </p:cNvPr>
          <p:cNvGrpSpPr/>
          <p:nvPr/>
        </p:nvGrpSpPr>
        <p:grpSpPr>
          <a:xfrm>
            <a:off x="1723746" y="4884505"/>
            <a:ext cx="3026211" cy="1109812"/>
            <a:chOff x="1723746" y="4884505"/>
            <a:chExt cx="3026211" cy="1109812"/>
          </a:xfrm>
        </p:grpSpPr>
        <p:sp>
          <p:nvSpPr>
            <p:cNvPr id="2" name="Arrow: Circular 1">
              <a:extLst>
                <a:ext uri="{FF2B5EF4-FFF2-40B4-BE49-F238E27FC236}">
                  <a16:creationId xmlns="" xmlns:a16="http://schemas.microsoft.com/office/drawing/2014/main" id="{F9B0EB8F-C0B1-42F3-B566-F745ABB192F0}"/>
                </a:ext>
              </a:extLst>
            </p:cNvPr>
            <p:cNvSpPr/>
            <p:nvPr/>
          </p:nvSpPr>
          <p:spPr bwMode="auto">
            <a:xfrm rot="16200000">
              <a:off x="3534302" y="4778662"/>
              <a:ext cx="1109812" cy="1321498"/>
            </a:xfrm>
            <a:prstGeom prst="circular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9AE28FF8-EFAB-4943-BE96-DCFBFD0153FC}"/>
                </a:ext>
              </a:extLst>
            </p:cNvPr>
            <p:cNvSpPr/>
            <p:nvPr/>
          </p:nvSpPr>
          <p:spPr>
            <a:xfrm>
              <a:off x="1723746" y="5032669"/>
              <a:ext cx="167225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Commit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Sync (Pull / Push)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116" y="1449000"/>
            <a:ext cx="5272655" cy="27308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Pull </a:t>
            </a:r>
            <a:r>
              <a:rPr lang="en-US" dirty="0"/>
              <a:t>– </a:t>
            </a:r>
            <a:r>
              <a:rPr lang="en-US" b="1" dirty="0"/>
              <a:t>take</a:t>
            </a:r>
            <a:r>
              <a:rPr lang="en-US" dirty="0"/>
              <a:t> and </a:t>
            </a:r>
            <a:r>
              <a:rPr lang="en-US" b="1" dirty="0"/>
              <a:t>merge</a:t>
            </a:r>
            <a:r>
              <a:rPr lang="en-US" dirty="0"/>
              <a:t> the changes from the Remote 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Push </a:t>
            </a:r>
            <a:r>
              <a:rPr lang="en-US" dirty="0"/>
              <a:t>– </a:t>
            </a:r>
            <a:r>
              <a:rPr lang="en-US" b="1" dirty="0"/>
              <a:t>send</a:t>
            </a:r>
            <a:r>
              <a:rPr lang="en-US" dirty="0"/>
              <a:t> local changes to the Remote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E160CC-5DDE-44E9-AA76-DA676FD6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15" y="1431014"/>
            <a:ext cx="1184119" cy="145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927E1E-6B19-4678-A676-AB96489EA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99" y="4642090"/>
            <a:ext cx="1733550" cy="173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C388351-A632-4218-94CA-AA6238F12111}"/>
              </a:ext>
            </a:extLst>
          </p:cNvPr>
          <p:cNvSpPr/>
          <p:nvPr/>
        </p:nvSpPr>
        <p:spPr>
          <a:xfrm>
            <a:off x="9265780" y="1899000"/>
            <a:ext cx="16463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834DAF-1674-4C49-9174-608D2E3CBAC4}"/>
              </a:ext>
            </a:extLst>
          </p:cNvPr>
          <p:cNvSpPr/>
          <p:nvPr/>
        </p:nvSpPr>
        <p:spPr>
          <a:xfrm>
            <a:off x="9518445" y="5122669"/>
            <a:ext cx="11410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="" xmlns:a16="http://schemas.microsoft.com/office/drawing/2014/main" id="{4BFB32A9-969A-4231-84AC-D74DBF8A0997}"/>
              </a:ext>
            </a:extLst>
          </p:cNvPr>
          <p:cNvSpPr/>
          <p:nvPr/>
        </p:nvSpPr>
        <p:spPr bwMode="auto">
          <a:xfrm>
            <a:off x="6138941" y="2208628"/>
            <a:ext cx="754228" cy="3120493"/>
          </a:xfrm>
          <a:prstGeom prst="curvedRightArrow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06DD8AD-2BFD-4A3F-B454-38024A06A3DF}"/>
              </a:ext>
            </a:extLst>
          </p:cNvPr>
          <p:cNvSpPr/>
          <p:nvPr/>
        </p:nvSpPr>
        <p:spPr>
          <a:xfrm>
            <a:off x="6454587" y="3562324"/>
            <a:ext cx="8771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546BE94-E774-45F0-899F-4E0E2F915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91" y="4478781"/>
            <a:ext cx="823160" cy="123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7B60DFF-4E3F-4FA9-A0B4-968D88536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5" y="3052584"/>
            <a:ext cx="1219200" cy="1219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BD78AEC-63AB-4C43-BC02-C0C84A9293EE}"/>
              </a:ext>
            </a:extLst>
          </p:cNvPr>
          <p:cNvSpPr/>
          <p:nvPr/>
        </p:nvSpPr>
        <p:spPr>
          <a:xfrm>
            <a:off x="7410340" y="6128702"/>
            <a:ext cx="16166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Conflict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A271FA3-5ABA-46A1-84BD-EB9766D0A742}"/>
              </a:ext>
            </a:extLst>
          </p:cNvPr>
          <p:cNvSpPr/>
          <p:nvPr/>
        </p:nvSpPr>
        <p:spPr>
          <a:xfrm>
            <a:off x="8683312" y="3390466"/>
            <a:ext cx="14056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="" xmlns:a16="http://schemas.microsoft.com/office/drawing/2014/main" id="{935B08B5-D236-45FB-B05A-6A988C3C65C5}"/>
              </a:ext>
            </a:extLst>
          </p:cNvPr>
          <p:cNvSpPr/>
          <p:nvPr/>
        </p:nvSpPr>
        <p:spPr bwMode="auto">
          <a:xfrm flipV="1">
            <a:off x="9009019" y="2363702"/>
            <a:ext cx="754228" cy="3120492"/>
          </a:xfrm>
          <a:prstGeom prst="curved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E347C3F-2777-459C-AFA7-196CFADC1B6A}"/>
              </a:ext>
            </a:extLst>
          </p:cNvPr>
          <p:cNvSpPr/>
          <p:nvPr/>
        </p:nvSpPr>
        <p:spPr>
          <a:xfrm>
            <a:off x="9793306" y="3445708"/>
            <a:ext cx="10887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32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5" grpId="0"/>
      <p:bldP spid="15" grpId="1"/>
      <p:bldP spid="16" grpId="0"/>
      <p:bldP spid="16" grpId="1"/>
      <p:bldP spid="14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Branch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3054B21B-BCFC-4E27-A863-B94C67DA3CF0}"/>
              </a:ext>
            </a:extLst>
          </p:cNvPr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master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76F0F02-C54D-4AF2-9024-889B1B1D61F6}"/>
              </a:ext>
            </a:extLst>
          </p:cNvPr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rrow: Right 13">
            <a:extLst>
              <a:ext uri="{FF2B5EF4-FFF2-40B4-BE49-F238E27FC236}">
                <a16:creationId xmlns="" xmlns:a16="http://schemas.microsoft.com/office/drawing/2014/main" id="{49FC5376-0D74-4C87-AE82-A60DF619623A}"/>
              </a:ext>
            </a:extLst>
          </p:cNvPr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master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10B012CE-A807-4D14-BFD8-9B20F335B76B}"/>
              </a:ext>
            </a:extLst>
          </p:cNvPr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custom-branch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C0C3EB1-3DF9-4708-89C4-45BB27358083}"/>
              </a:ext>
            </a:extLst>
          </p:cNvPr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F7CBE38-D932-4CD2-8FED-2FD1C5273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8" y="1389171"/>
            <a:ext cx="1733550" cy="173355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1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Merge Branches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F7CBE38-D932-4CD2-8FED-2FD1C5273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8" y="1389171"/>
            <a:ext cx="1733550" cy="1733550"/>
          </a:xfrm>
          <a:prstGeom prst="rect">
            <a:avLst/>
          </a:prstGeom>
        </p:spPr>
      </p:pic>
      <p:sp>
        <p:nvSpPr>
          <p:cNvPr id="9" name="Explosion: 14 Points 8">
            <a:extLst>
              <a:ext uri="{FF2B5EF4-FFF2-40B4-BE49-F238E27FC236}">
                <a16:creationId xmlns="" xmlns:a16="http://schemas.microsoft.com/office/drawing/2014/main" id="{8DFC12A7-9174-481A-A3B9-012C25BAE665}"/>
              </a:ext>
            </a:extLst>
          </p:cNvPr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C1B5E45-E4DB-47FC-B0E3-14B0A6FFBB2B}"/>
              </a:ext>
            </a:extLst>
          </p:cNvPr>
          <p:cNvSpPr txBox="1"/>
          <p:nvPr/>
        </p:nvSpPr>
        <p:spPr>
          <a:xfrm>
            <a:off x="5077828" y="2840581"/>
            <a:ext cx="149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sp>
        <p:nvSpPr>
          <p:cNvPr id="11" name="Arrow: Right 10">
            <a:extLst>
              <a:ext uri="{FF2B5EF4-FFF2-40B4-BE49-F238E27FC236}">
                <a16:creationId xmlns="" xmlns:a16="http://schemas.microsoft.com/office/drawing/2014/main" id="{A6069E20-AFFD-4AEC-A2F8-35499A0B1475}"/>
              </a:ext>
            </a:extLst>
          </p:cNvPr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master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9CE804F-330A-4701-8A35-671693A0699C}"/>
              </a:ext>
            </a:extLst>
          </p:cNvPr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custom-branch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="" xmlns:a16="http://schemas.microsoft.com/office/drawing/2014/main" id="{25AF72EC-099B-4AEA-A048-44A937565614}"/>
              </a:ext>
            </a:extLst>
          </p:cNvPr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9AF6C198-58EE-4BB4-A1CF-930083EA0BFD}"/>
              </a:ext>
            </a:extLst>
          </p:cNvPr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FFE68FE3-C803-4600-8DB2-668792FED32A}"/>
              </a:ext>
            </a:extLst>
          </p:cNvPr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master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307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Branches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A196E2F-48F8-452B-8DF2-6A0838F3D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1E90019F-7390-474C-875C-EE4A53818D56}"/>
              </a:ext>
            </a:extLst>
          </p:cNvPr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27A64118-CB26-4598-B20C-61092A0A6DCC}"/>
              </a:ext>
            </a:extLst>
          </p:cNvPr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125982C-8E1F-44E8-A0B6-429450B39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03044416-7F98-4C83-B6C3-8B94D0AB715F}"/>
              </a:ext>
            </a:extLst>
          </p:cNvPr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="" xmlns:a16="http://schemas.microsoft.com/office/drawing/2014/main" id="{4857D724-0A07-4CD7-8E66-5EF90BB1D738}"/>
              </a:ext>
            </a:extLst>
          </p:cNvPr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AC211D7-BB8D-4A75-B967-BF85179CA223}"/>
              </a:ext>
            </a:extLst>
          </p:cNvPr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Arrow: Right 23">
            <a:extLst>
              <a:ext uri="{FF2B5EF4-FFF2-40B4-BE49-F238E27FC236}">
                <a16:creationId xmlns="" xmlns:a16="http://schemas.microsoft.com/office/drawing/2014/main" id="{609B374D-A752-4A92-B170-51491ECE79FE}"/>
              </a:ext>
            </a:extLst>
          </p:cNvPr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2DE7843-780B-46D8-B938-41862C697F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7C4FC66-61F2-4BD7-9D8A-AA0AADC88E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="" xmlns:a16="http://schemas.microsoft.com/office/drawing/2014/main" id="{D5D811C3-6D85-4449-9512-8374C1ABFA9E}"/>
              </a:ext>
            </a:extLst>
          </p:cNvPr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B250226-FC16-4747-B332-BF356497226D}"/>
              </a:ext>
            </a:extLst>
          </p:cNvPr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Arrow: Right 28">
            <a:extLst>
              <a:ext uri="{FF2B5EF4-FFF2-40B4-BE49-F238E27FC236}">
                <a16:creationId xmlns="" xmlns:a16="http://schemas.microsoft.com/office/drawing/2014/main" id="{74B3BC99-6931-4F80-A20F-8B2F30D77392}"/>
              </a:ext>
            </a:extLst>
          </p:cNvPr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3423D334-6C45-46AF-AC2A-4A98616112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EDB3A68-3BDF-44D3-B8EA-D57DCF4EB2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D8A687A0-6823-472A-9ED2-832D23871F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1DAD7E98-D136-4396-9727-B2AAF70A89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7544FB08-707B-4B4A-8E3A-625839376C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  <p:sp>
        <p:nvSpPr>
          <p:cNvPr id="36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24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53D3029-0C3C-4292-88FA-57854EDB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Requests: The Code Review Process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7C969096-ECC7-400C-8EC4-732E3D62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614" y="1629469"/>
            <a:ext cx="9082251" cy="4741570"/>
          </a:xfrm>
          <a:prstGeom prst="roundRect">
            <a:avLst>
              <a:gd name="adj" fmla="val 1096"/>
            </a:avLst>
          </a:prstGeom>
        </p:spPr>
      </p:pic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EC40C49B-C18A-40FC-BF45-961930BAC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93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1B76025-8AC1-42D5-9850-784DA34E7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54" y="1985249"/>
            <a:ext cx="3236083" cy="1351331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0718C1F2-EE6B-473F-B8CA-102A7353EEA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World's #1 Source Control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768084"/>
          </a:xfrm>
        </p:spPr>
        <p:txBody>
          <a:bodyPr/>
          <a:lstStyle/>
          <a:p>
            <a:r>
              <a:rPr lang="en-US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968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16493"/>
            <a:ext cx="10129234" cy="55465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Git</a:t>
            </a:r>
            <a:r>
              <a:rPr lang="en-US" sz="3600" dirty="0"/>
              <a:t> == distributed </a:t>
            </a:r>
            <a:r>
              <a:rPr lang="en-US" sz="3600" b="1" dirty="0">
                <a:solidFill>
                  <a:schemeClr val="bg1"/>
                </a:solidFill>
              </a:rPr>
              <a:t>source-control system</a:t>
            </a:r>
          </a:p>
          <a:p>
            <a:pPr lvl="1"/>
            <a:r>
              <a:rPr lang="en-US" sz="3400" dirty="0"/>
              <a:t>The most popular in the world</a:t>
            </a:r>
          </a:p>
          <a:p>
            <a:pPr lvl="1"/>
            <a:r>
              <a:rPr lang="en-US" sz="3400" dirty="0"/>
              <a:t>Free, open-source software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Works with </a:t>
            </a:r>
            <a:r>
              <a:rPr lang="en-US" sz="3600" b="1" dirty="0">
                <a:solidFill>
                  <a:schemeClr val="bg1"/>
                </a:solidFill>
              </a:rPr>
              <a:t>local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bg1"/>
                </a:solidFill>
              </a:rPr>
              <a:t>remote </a:t>
            </a:r>
            <a:r>
              <a:rPr lang="en-US" sz="3600" dirty="0"/>
              <a:t>repositories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Git bash </a:t>
            </a:r>
            <a:r>
              <a:rPr lang="en-US" sz="3600" dirty="0"/>
              <a:t>– command line interface for Git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Runs on Linux, macOS and Windows (</a:t>
            </a:r>
            <a:r>
              <a:rPr lang="en-US" sz="3600" b="1" noProof="1">
                <a:solidFill>
                  <a:schemeClr val="bg1"/>
                </a:solidFill>
                <a:cs typeface="Consolas" panose="020B0609020204030204" pitchFamily="49" charset="0"/>
              </a:rPr>
              <a:t>msysGit</a:t>
            </a:r>
            <a:r>
              <a:rPr lang="en-US" sz="3600" dirty="0"/>
              <a:t>)</a:t>
            </a:r>
          </a:p>
          <a:p>
            <a:pPr lvl="1"/>
            <a:r>
              <a:rPr lang="en-US" sz="3400" dirty="0">
                <a:hlinkClick r:id="rId2"/>
              </a:rPr>
              <a:t>https://git-scm.com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A407D66-CC84-41AD-9FD6-CEEF9E994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662" y="1899399"/>
            <a:ext cx="2673753" cy="11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1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Git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948" y="1309453"/>
            <a:ext cx="11181086" cy="52320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Git client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git, Git Bash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Windows GUI client – </a:t>
            </a:r>
            <a:r>
              <a:rPr lang="en-US" sz="3200" b="1" dirty="0" err="1">
                <a:solidFill>
                  <a:schemeClr val="bg1"/>
                </a:solidFill>
              </a:rPr>
              <a:t>TortoiseGit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rgbClr val="F2A40D"/>
                </a:solidFill>
                <a:hlinkClick r:id="rId3"/>
              </a:rPr>
              <a:t>https://tortoisegit.org/download</a:t>
            </a:r>
            <a:endParaRPr lang="en-US" sz="3200" b="1" dirty="0">
              <a:solidFill>
                <a:srgbClr val="F2A40D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GitHub Desktop </a:t>
            </a:r>
            <a:r>
              <a:rPr lang="en-US" sz="3400" dirty="0"/>
              <a:t>client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200" b="1" dirty="0">
                <a:solidFill>
                  <a:srgbClr val="F2A40D"/>
                </a:solidFill>
                <a:hlinkClick r:id="rId4"/>
              </a:rPr>
              <a:t>https://desktop.github.com </a:t>
            </a:r>
            <a:endParaRPr lang="bg-BG" sz="3200" b="1" dirty="0">
              <a:solidFill>
                <a:srgbClr val="F2A40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10671CE-023E-4BEB-A03E-35B0C9AC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00" y="2348718"/>
            <a:ext cx="2286117" cy="4089610"/>
          </a:xfrm>
          <a:prstGeom prst="rect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6E48C1-57E5-407B-AA5A-74CD73C78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6" y="1345366"/>
            <a:ext cx="2343270" cy="509296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90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2293" y="1283496"/>
            <a:ext cx="10254444" cy="55465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Git installation on Windows: Git for Windows (msysGit)</a:t>
            </a:r>
          </a:p>
          <a:p>
            <a:pPr lvl="1">
              <a:buClr>
                <a:schemeClr val="tx1"/>
              </a:buClr>
            </a:pPr>
            <a:r>
              <a:rPr lang="en-US" sz="3200" noProof="1">
                <a:cs typeface="Consolas" pitchFamily="49" charset="0"/>
                <a:hlinkClick r:id="rId3"/>
              </a:rPr>
              <a:t>https://git-scm.com/downloads</a:t>
            </a:r>
            <a:endParaRPr lang="en-US" sz="3200" noProof="1">
              <a:cs typeface="Consolas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sz="3200" noProof="1">
                <a:cs typeface="Consolas" pitchFamily="49" charset="0"/>
              </a:rPr>
              <a:t>Options to select (they should be selected by default)</a:t>
            </a:r>
          </a:p>
          <a:p>
            <a:pPr lvl="2">
              <a:buClr>
                <a:schemeClr val="tx1"/>
              </a:buClr>
            </a:pPr>
            <a:r>
              <a:rPr lang="en-US" sz="3000" noProof="1">
                <a:cs typeface="Consolas" pitchFamily="49" charset="0"/>
              </a:rPr>
              <a:t>"Use Git Bash Only"</a:t>
            </a:r>
          </a:p>
          <a:p>
            <a:pPr lvl="2">
              <a:buClr>
                <a:schemeClr val="tx1"/>
              </a:buClr>
            </a:pPr>
            <a:r>
              <a:rPr lang="en-US" sz="3000" noProof="1">
                <a:cs typeface="Consolas" pitchFamily="49" charset="0"/>
              </a:rPr>
              <a:t>"Checkout Windows-style,</a:t>
            </a:r>
            <a:r>
              <a:rPr lang="bg-BG" sz="3000" noProof="1">
                <a:cs typeface="Consolas" pitchFamily="49" charset="0"/>
              </a:rPr>
              <a:t/>
            </a:r>
            <a:br>
              <a:rPr lang="bg-BG" sz="3000" noProof="1">
                <a:cs typeface="Consolas" pitchFamily="49" charset="0"/>
              </a:rPr>
            </a:br>
            <a:r>
              <a:rPr lang="en-US" sz="3000" noProof="1">
                <a:cs typeface="Consolas" pitchFamily="49" charset="0"/>
              </a:rPr>
              <a:t> Commit Unix-style Endings"</a:t>
            </a:r>
          </a:p>
          <a:p>
            <a:pPr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Git installation on Linux: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B4F5235-F540-4440-A62E-2D6DBBE21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000" y="5769000"/>
            <a:ext cx="5400000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48" y="3474000"/>
            <a:ext cx="3871431" cy="2872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86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96766" y="1371604"/>
            <a:ext cx="9907902" cy="5207396"/>
          </a:xfrm>
        </p:spPr>
        <p:txBody>
          <a:bodyPr>
            <a:normAutofit/>
          </a:bodyPr>
          <a:lstStyle/>
          <a:p>
            <a:pPr marL="630238" indent="-630238">
              <a:lnSpc>
                <a:spcPts val="4000"/>
              </a:lnSpc>
              <a:spcBef>
                <a:spcPts val="1200"/>
              </a:spcBef>
            </a:pPr>
            <a:r>
              <a:rPr lang="en-US" dirty="0"/>
              <a:t>Software Configuration Management and </a:t>
            </a:r>
            <a:r>
              <a:rPr lang="en-US" b="1" dirty="0"/>
              <a:t>Source Control Systems</a:t>
            </a:r>
            <a:endParaRPr lang="en-US" dirty="0"/>
          </a:p>
          <a:p>
            <a:pPr marL="720725" lvl="1" indent="-457200">
              <a:lnSpc>
                <a:spcPts val="4000"/>
              </a:lnSpc>
            </a:pPr>
            <a:r>
              <a:rPr lang="en-US" dirty="0"/>
              <a:t>Vocabulary: </a:t>
            </a:r>
            <a:r>
              <a:rPr lang="en-US" b="1" dirty="0"/>
              <a:t>Clone</a:t>
            </a:r>
            <a:r>
              <a:rPr lang="en-US" dirty="0"/>
              <a:t> a Repo, </a:t>
            </a:r>
            <a:r>
              <a:rPr lang="en-US" b="1" dirty="0"/>
              <a:t>Commit</a:t>
            </a:r>
            <a:r>
              <a:rPr lang="en-US" dirty="0"/>
              <a:t> a Changeset, </a:t>
            </a:r>
            <a:r>
              <a:rPr lang="en-US" b="1" dirty="0"/>
              <a:t>Push</a:t>
            </a:r>
            <a:r>
              <a:rPr lang="en-US" dirty="0"/>
              <a:t> the Changes, </a:t>
            </a:r>
            <a:r>
              <a:rPr lang="en-US" b="1" dirty="0"/>
              <a:t>Pull</a:t>
            </a:r>
            <a:r>
              <a:rPr lang="en-US" dirty="0"/>
              <a:t> Changes, </a:t>
            </a:r>
            <a:r>
              <a:rPr lang="en-US" b="1" dirty="0"/>
              <a:t>Merge </a:t>
            </a:r>
            <a:r>
              <a:rPr lang="en-US" dirty="0"/>
              <a:t>Changes</a:t>
            </a:r>
            <a:endParaRPr lang="bg-BG" dirty="0"/>
          </a:p>
          <a:p>
            <a:pPr marL="630238" indent="-630238">
              <a:lnSpc>
                <a:spcPts val="4000"/>
              </a:lnSpc>
              <a:spcBef>
                <a:spcPts val="1200"/>
              </a:spcBef>
            </a:pPr>
            <a:r>
              <a:rPr lang="en-US" dirty="0"/>
              <a:t>Introduction to </a:t>
            </a:r>
            <a:r>
              <a:rPr lang="en-US" b="1" dirty="0"/>
              <a:t>Git</a:t>
            </a:r>
          </a:p>
          <a:p>
            <a:pPr marL="742950" lvl="1" indent="-479425">
              <a:lnSpc>
                <a:spcPts val="4000"/>
              </a:lnSpc>
            </a:pPr>
            <a:r>
              <a:rPr lang="en-US" dirty="0"/>
              <a:t>Working with git, Git Bash, and </a:t>
            </a:r>
            <a:r>
              <a:rPr lang="en-US" dirty="0" err="1"/>
              <a:t>TortoiseGit</a:t>
            </a:r>
            <a:endParaRPr lang="en-US" dirty="0"/>
          </a:p>
          <a:p>
            <a:pPr marL="630238" indent="-630238">
              <a:lnSpc>
                <a:spcPts val="4000"/>
              </a:lnSpc>
              <a:spcBef>
                <a:spcPts val="1200"/>
              </a:spcBef>
            </a:pPr>
            <a:r>
              <a:rPr lang="en-US" dirty="0"/>
              <a:t>Introduction to </a:t>
            </a:r>
            <a:r>
              <a:rPr lang="en-US" b="1" dirty="0"/>
              <a:t>GitHub</a:t>
            </a:r>
          </a:p>
          <a:p>
            <a:pPr marL="720725" lvl="1" indent="-431800">
              <a:lnSpc>
                <a:spcPts val="4000"/>
              </a:lnSpc>
            </a:pPr>
            <a:r>
              <a:rPr lang="en-US" dirty="0"/>
              <a:t>Create a Repo, Clone, Commit, Push, Conflicts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03FF27-5018-40E1-AEBC-D79EDFD0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068" y="1482439"/>
            <a:ext cx="1394510" cy="18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Basic Git Commands </a:t>
            </a:r>
            <a:r>
              <a:rPr lang="en-US" dirty="0"/>
              <a:t>(1)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AE2EFD6-423E-4248-BE3A-F9F89B7CAAF0}"/>
              </a:ext>
            </a:extLst>
          </p:cNvPr>
          <p:cNvSpPr txBox="1">
            <a:spLocks/>
          </p:cNvSpPr>
          <p:nvPr/>
        </p:nvSpPr>
        <p:spPr>
          <a:xfrm>
            <a:off x="201000" y="1179000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057F177-8686-4E53-9668-A2DFC12C3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1891401"/>
            <a:ext cx="1061997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CB58CAB-7F75-41A6-8D94-8138389F3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4662859"/>
            <a:ext cx="1061997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 [filename] ("git add ."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adds everything)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C6CD6F-D2F5-4C41-A92A-C499F617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5966235"/>
            <a:ext cx="1061997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5D7EC0D-DDB5-4108-89D3-B9F546B05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3232569"/>
            <a:ext cx="1061997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87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Basic Git Commands </a:t>
            </a:r>
            <a:r>
              <a:rPr lang="en-US" dirty="0"/>
              <a:t>(2)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FE4BD929-369B-4BDC-9EB0-2052D8C08126}"/>
              </a:ext>
            </a:extLst>
          </p:cNvPr>
          <p:cNvSpPr txBox="1">
            <a:spLocks/>
          </p:cNvSpPr>
          <p:nvPr/>
        </p:nvSpPr>
        <p:spPr>
          <a:xfrm>
            <a:off x="190413" y="1188645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noProof="1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FC7699-C826-4278-9753-58E1585C6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1" y="4560106"/>
            <a:ext cx="1062160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F287652-848F-49CB-9164-0D042E602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1" y="5869154"/>
            <a:ext cx="106199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050658A-FCFC-45B4-AB7A-0CF76158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958" y="3222008"/>
            <a:ext cx="1062160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113709D-4A95-4B05-967E-D4073929E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1" y="1874517"/>
            <a:ext cx="106216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49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="" xmlns:a16="http://schemas.microsoft.com/office/drawing/2014/main" id="{B7F6BFD3-EA11-4B36-AC27-EBF95E3766C0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Checkout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Modify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Commit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Push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836C6-1C7D-420C-9AC4-CB00791054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Git: Live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FE1692-8F99-45F8-A91A-4B77A2DDB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42" y="2047035"/>
            <a:ext cx="2941128" cy="12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B86296-7638-46AD-BAED-462728629E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84" y="1006622"/>
            <a:ext cx="3283031" cy="328303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987E0A78-55DD-4121-BCC5-02B077720C1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World's #1 Developer Collaboration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768084"/>
          </a:xfrm>
        </p:spPr>
        <p:txBody>
          <a:bodyPr/>
          <a:lstStyle/>
          <a:p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5309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</a:t>
            </a:r>
            <a:r>
              <a:rPr lang="en-US" b="1" dirty="0"/>
              <a:t>source code </a:t>
            </a:r>
            <a:r>
              <a:rPr lang="en-US" dirty="0"/>
              <a:t>repository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Issue tracker </a:t>
            </a:r>
            <a:r>
              <a:rPr lang="en-US" dirty="0"/>
              <a:t>(bug tracker)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Project board </a:t>
            </a:r>
            <a:r>
              <a:rPr lang="en-US" dirty="0"/>
              <a:t>(Kanban style)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Wiki</a:t>
            </a:r>
            <a:r>
              <a:rPr lang="en-US" dirty="0"/>
              <a:t> pages (documentation)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9B51CA-013B-4B62-987F-ADADC8D4954A}"/>
              </a:ext>
            </a:extLst>
          </p:cNvPr>
          <p:cNvSpPr txBox="1"/>
          <p:nvPr/>
        </p:nvSpPr>
        <p:spPr>
          <a:xfrm>
            <a:off x="7728000" y="3578520"/>
            <a:ext cx="4353000" cy="301460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6075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reviews</a:t>
            </a:r>
            <a:r>
              <a:rPr kumimoji="0" lang="en-US" sz="3198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(pull</a:t>
            </a:r>
            <a:r>
              <a:rPr kumimoji="0" lang="en-US" sz="3198" i="0" u="none" strike="noStrike" kern="1200" cap="none" spc="0" normalizeH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requests)</a:t>
            </a:r>
            <a:endParaRPr kumimoji="0" lang="en-US" sz="3198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system </a:t>
            </a:r>
            <a:r>
              <a:rPr kumimoji="0" lang="en-US" sz="3198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(actions)</a:t>
            </a:r>
          </a:p>
          <a:p>
            <a:pPr marL="346075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198" b="1" dirty="0">
                <a:solidFill>
                  <a:srgbClr val="234465"/>
                </a:solidFill>
                <a:latin typeface="Calibri"/>
              </a:rPr>
              <a:t>Site hosting </a:t>
            </a:r>
            <a:r>
              <a:rPr lang="en-US" sz="3198" dirty="0">
                <a:solidFill>
                  <a:srgbClr val="234465"/>
                </a:solidFill>
                <a:latin typeface="Calibri"/>
              </a:rPr>
              <a:t>(pages)</a:t>
            </a:r>
          </a:p>
          <a:p>
            <a:pPr marL="346075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Discussions</a:t>
            </a:r>
            <a:r>
              <a:rPr kumimoji="0" lang="en-US" sz="3198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(forum)</a:t>
            </a:r>
          </a:p>
        </p:txBody>
      </p:sp>
    </p:spTree>
    <p:extLst>
      <p:ext uri="{BB962C8B-B14F-4D97-AF65-F5344CB8AC3E}">
        <p14:creationId xmlns:p14="http://schemas.microsoft.com/office/powerpoint/2010/main" val="8468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BE162A8A-930B-460C-BC3D-21AA808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Repository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2303C03-6E87-43C7-9D0A-70C48F1B5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8566" y="1356962"/>
            <a:ext cx="4483315" cy="410417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503C507-A167-458F-A9FD-A578CF944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50" y="1356961"/>
            <a:ext cx="6839772" cy="515117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035E3210-517A-4775-88D7-872FFFB10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19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 from GitHub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local files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Commit </a:t>
            </a:r>
            <a:r>
              <a:rPr lang="en-US" dirty="0"/>
              <a:t>changes (local)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=""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4912" y="1899399"/>
            <a:ext cx="1084217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4912" y="3268706"/>
            <a:ext cx="1084217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4912" y="4686232"/>
            <a:ext cx="1084217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4912" y="6024626"/>
            <a:ext cx="1084217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git push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001E77CF-3ECD-4D93-938E-8324F7785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64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9530AA9B-5205-4E7A-A476-8144E8BE9C0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Create Repo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Edit Files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Checkout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sz="4000" dirty="0"/>
              <a:t> Push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EF479EFF-897A-4139-A158-F9A3A088D24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GitHub: Live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85C8547-56FF-4088-BA89-69A6F48D5C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12" y="1027568"/>
            <a:ext cx="3282176" cy="32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Creating a Repo, Cloning a Repo, Commit and Push Changes, Resolve Conflicts, Team Interactions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Exercises</a:t>
            </a:r>
          </a:p>
        </p:txBody>
      </p:sp>
    </p:spTree>
    <p:extLst>
      <p:ext uri="{BB962C8B-B14F-4D97-AF65-F5344CB8AC3E}">
        <p14:creationId xmlns:p14="http://schemas.microsoft.com/office/powerpoint/2010/main" val="16738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3364" y="1550538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35403" y="1314000"/>
            <a:ext cx="9595597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8813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06000" y="4383126"/>
            <a:ext cx="1952591" cy="211319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463BBEF3-7342-4DD5-8DB1-F09B1D513D02}"/>
              </a:ext>
            </a:extLst>
          </p:cNvPr>
          <p:cNvSpPr txBox="1">
            <a:spLocks/>
          </p:cNvSpPr>
          <p:nvPr/>
        </p:nvSpPr>
        <p:spPr>
          <a:xfrm>
            <a:off x="586486" y="1618542"/>
            <a:ext cx="7910065" cy="467342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56D586A-BD05-4815-AE45-375B80576922}"/>
              </a:ext>
            </a:extLst>
          </p:cNvPr>
          <p:cNvSpPr/>
          <p:nvPr/>
        </p:nvSpPr>
        <p:spPr>
          <a:xfrm>
            <a:off x="742880" y="1658775"/>
            <a:ext cx="8736994" cy="457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Use </a:t>
            </a:r>
            <a:r>
              <a:rPr lang="en-US" sz="3200" b="1" dirty="0">
                <a:solidFill>
                  <a:srgbClr val="F2A40D"/>
                </a:solidFill>
              </a:rPr>
              <a:t>version control systems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to work in a team</a:t>
            </a:r>
          </a:p>
          <a:p>
            <a:pPr marL="806450" lvl="1" indent="-3492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</a:rPr>
              <a:t>Keep the shared code in a central repository</a:t>
            </a:r>
          </a:p>
          <a:p>
            <a:pPr marL="806450" lvl="1" indent="-3492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</a:rPr>
              <a:t>Handle merge conflicts with ease</a:t>
            </a:r>
          </a:p>
          <a:p>
            <a:pPr marL="354013" indent="-354013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Important </a:t>
            </a:r>
            <a:r>
              <a:rPr lang="en-US" sz="3200" b="1" dirty="0">
                <a:solidFill>
                  <a:srgbClr val="F2A40D"/>
                </a:solidFill>
              </a:rPr>
              <a:t>Git</a:t>
            </a:r>
            <a:r>
              <a:rPr lang="en-US" sz="3200" dirty="0">
                <a:solidFill>
                  <a:schemeClr val="bg2"/>
                </a:solidFill>
              </a:rPr>
              <a:t> commands:</a:t>
            </a:r>
          </a:p>
          <a:p>
            <a:pPr marL="806450" lvl="1" indent="-349250">
              <a:lnSpc>
                <a:spcPct val="11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2A40D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clone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rgbClr val="F2A40D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add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rgbClr val="F2A40D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commit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rgbClr val="F2A40D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pull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rgbClr val="F2A40D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push</a:t>
            </a:r>
          </a:p>
          <a:p>
            <a:pPr marL="354013" indent="-354013">
              <a:lnSpc>
                <a:spcPct val="110000"/>
              </a:lnSpc>
              <a:spcBef>
                <a:spcPts val="1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2A40D"/>
                </a:solidFill>
              </a:rPr>
              <a:t>GitHub</a:t>
            </a:r>
            <a:r>
              <a:rPr lang="en-US" sz="3200" dirty="0">
                <a:solidFill>
                  <a:schemeClr val="bg2"/>
                </a:solidFill>
              </a:rPr>
              <a:t> == the world's most used software project hosting platform</a:t>
            </a:r>
          </a:p>
          <a:p>
            <a:pPr marL="806450" lvl="1" indent="-3492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</a:rPr>
              <a:t>Git repository, issue tracker,  Kanban board,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Wiki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9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#fund-common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=""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=""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=""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=""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=""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=""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=""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=""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=""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=""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=""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1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="" xmlns:a16="http://schemas.microsoft.com/office/drawing/2014/main" id="{FF7EC0E5-DF36-B9CF-0FB5-2ED2D067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1550530"/>
            <a:ext cx="2482705" cy="144365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hlinkClick r:id="rId4"/>
            <a:extLst>
              <a:ext uri="{FF2B5EF4-FFF2-40B4-BE49-F238E27FC236}">
                <a16:creationId xmlns="" xmlns:a16="http://schemas.microsoft.com/office/drawing/2014/main" id="{8BA838AE-2DC3-BC62-7AFB-76096E13E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8110163" y="4011404"/>
            <a:ext cx="2766740" cy="135775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6"/>
            <a:extLst>
              <a:ext uri="{FF2B5EF4-FFF2-40B4-BE49-F238E27FC236}">
                <a16:creationId xmlns="" xmlns:a16="http://schemas.microsoft.com/office/drawing/2014/main" id="{16960CC9-367F-CADB-C1AA-B89C65A45F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9383" r="2747" b="11007"/>
          <a:stretch/>
        </p:blipFill>
        <p:spPr>
          <a:xfrm>
            <a:off x="368010" y="4410064"/>
            <a:ext cx="3493559" cy="1286569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8"/>
            <a:extLst>
              <a:ext uri="{FF2B5EF4-FFF2-40B4-BE49-F238E27FC236}">
                <a16:creationId xmlns="" xmlns:a16="http://schemas.microsoft.com/office/drawing/2014/main" id="{0774A9FE-4B3C-4A97-54E5-00A3732EDA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7" b="26133"/>
          <a:stretch/>
        </p:blipFill>
        <p:spPr>
          <a:xfrm>
            <a:off x="3774354" y="1550530"/>
            <a:ext cx="3335471" cy="10628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hlinkClick r:id="rId10"/>
            <a:extLst>
              <a:ext uri="{FF2B5EF4-FFF2-40B4-BE49-F238E27FC236}">
                <a16:creationId xmlns="" xmlns:a16="http://schemas.microsoft.com/office/drawing/2014/main" id="{88168183-8C35-6841-B2A3-830E037910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68" y="4298554"/>
            <a:ext cx="2398594" cy="11104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hlinkClick r:id="rId12"/>
            <a:extLst>
              <a:ext uri="{FF2B5EF4-FFF2-40B4-BE49-F238E27FC236}">
                <a16:creationId xmlns="" xmlns:a16="http://schemas.microsoft.com/office/drawing/2014/main" id="{1BAD686C-C073-1A3C-6081-4F6759E61A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443" y="5668306"/>
            <a:ext cx="2520171" cy="869659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hlinkClick r:id="rId14"/>
            <a:extLst>
              <a:ext uri="{FF2B5EF4-FFF2-40B4-BE49-F238E27FC236}">
                <a16:creationId xmlns="" xmlns:a16="http://schemas.microsoft.com/office/drawing/2014/main" id="{5BEB067B-5B52-7A4E-B5D6-450D6C8A12A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3353890"/>
            <a:ext cx="3261123" cy="73541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hlinkClick r:id="rId16"/>
            <a:extLst>
              <a:ext uri="{FF2B5EF4-FFF2-40B4-BE49-F238E27FC236}">
                <a16:creationId xmlns="" xmlns:a16="http://schemas.microsoft.com/office/drawing/2014/main" id="{7E2A1831-0E4D-3299-2ED4-7120F71A53F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/>
          <a:stretch/>
        </p:blipFill>
        <p:spPr>
          <a:xfrm>
            <a:off x="9286934" y="2706655"/>
            <a:ext cx="2225930" cy="144468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hlinkClick r:id="rId18"/>
            <a:extLst>
              <a:ext uri="{FF2B5EF4-FFF2-40B4-BE49-F238E27FC236}">
                <a16:creationId xmlns="" xmlns:a16="http://schemas.microsoft.com/office/drawing/2014/main" id="{C85890B3-93B4-0D38-CA78-F53F483718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4" y="5369158"/>
            <a:ext cx="2076995" cy="1384662"/>
          </a:xfrm>
          <a:prstGeom prst="rect">
            <a:avLst/>
          </a:prstGeom>
        </p:spPr>
      </p:pic>
      <p:pic>
        <p:nvPicPr>
          <p:cNvPr id="15" name="Picture 3">
            <a:hlinkClick r:id="rId20"/>
            <a:extLst>
              <a:ext uri="{FF2B5EF4-FFF2-40B4-BE49-F238E27FC236}">
                <a16:creationId xmlns="" xmlns:a16="http://schemas.microsoft.com/office/drawing/2014/main" id="{3D471891-B830-B7D9-C6E6-FD41B9D498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33264" y="2919279"/>
            <a:ext cx="4063532" cy="1121217"/>
          </a:xfrm>
          <a:prstGeom prst="rect">
            <a:avLst/>
          </a:prstGeom>
        </p:spPr>
      </p:pic>
      <p:pic>
        <p:nvPicPr>
          <p:cNvPr id="16" name="Picture 4" descr="Logo&#10;&#10;Description automatically generated">
            <a:hlinkClick r:id="rId22"/>
            <a:extLst>
              <a:ext uri="{FF2B5EF4-FFF2-40B4-BE49-F238E27FC236}">
                <a16:creationId xmlns="" xmlns:a16="http://schemas.microsoft.com/office/drawing/2014/main" id="{F1463AB2-2C99-D1A6-E0AC-244A3769F85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749" t="17287" r="4017" b="16245"/>
          <a:stretch/>
        </p:blipFill>
        <p:spPr>
          <a:xfrm>
            <a:off x="1476753" y="5571721"/>
            <a:ext cx="3571450" cy="106282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hlinkClick r:id="rId24"/>
            <a:extLst>
              <a:ext uri="{FF2B5EF4-FFF2-40B4-BE49-F238E27FC236}">
                <a16:creationId xmlns="" xmlns:a16="http://schemas.microsoft.com/office/drawing/2014/main" id="{AC43D8FA-DF07-EB18-0AF6-3751341A03D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22223" r="8846" b="19944"/>
          <a:stretch/>
        </p:blipFill>
        <p:spPr>
          <a:xfrm>
            <a:off x="7764269" y="1379308"/>
            <a:ext cx="3873909" cy="1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=""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32" y="1875192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674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bg-BG" sz="3000" noProof="1"/>
          </a:p>
          <a:p>
            <a:pPr lvl="1"/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=""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=""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=""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0088282" cy="52010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Source control systems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/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version, </a:t>
            </a: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/>
              <a:t>Git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/>
              <a:t>GitHub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Systems: Lesson Summary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29559" y="6506199"/>
            <a:ext cx="489317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388" y="3579714"/>
            <a:ext cx="1665171" cy="736838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=""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23" y="1390630"/>
            <a:ext cx="1352570" cy="13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1844" y="5627273"/>
            <a:ext cx="2074156" cy="5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97D19C-5A20-49BC-A08E-7854FF0C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526363" y="1395141"/>
            <a:ext cx="3139274" cy="2648506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A0D30FDF-47BC-4FE3-8275-7A02DD1B58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Working on Shared Code: Source Control Systems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6111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1" y="1070603"/>
            <a:ext cx="10389444" cy="578739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3500" b="1" dirty="0">
                <a:solidFill>
                  <a:schemeClr val="bg1"/>
                </a:solidFill>
              </a:rPr>
              <a:t>Version control</a:t>
            </a:r>
            <a:r>
              <a:rPr lang="bg-BG" sz="3500" b="1" dirty="0">
                <a:solidFill>
                  <a:schemeClr val="bg1"/>
                </a:solidFill>
              </a:rPr>
              <a:t> </a:t>
            </a:r>
            <a:r>
              <a:rPr lang="bg-BG" sz="3500" dirty="0">
                <a:cs typeface="Arial" charset="0"/>
              </a:rPr>
              <a:t>≈</a:t>
            </a:r>
            <a:r>
              <a:rPr lang="bg-BG" sz="3500" dirty="0"/>
              <a:t> </a:t>
            </a:r>
            <a:r>
              <a:rPr lang="en-US" sz="3500" dirty="0"/>
              <a:t>Software Configuration </a:t>
            </a:r>
            <a:r>
              <a:rPr lang="bg-BG" sz="3500" dirty="0"/>
              <a:t/>
            </a:r>
            <a:br>
              <a:rPr lang="bg-BG" sz="3500" dirty="0"/>
            </a:br>
            <a:r>
              <a:rPr lang="en-US" sz="3500" dirty="0"/>
              <a:t>Management (SCM)</a:t>
            </a:r>
            <a:r>
              <a:rPr lang="bg-BG" sz="3500" dirty="0">
                <a:cs typeface="Arial" charset="0"/>
              </a:rPr>
              <a:t> ≈</a:t>
            </a:r>
            <a:r>
              <a:rPr lang="en-US" sz="3500" dirty="0">
                <a:cs typeface="Arial" charset="0"/>
              </a:rPr>
              <a:t> </a:t>
            </a:r>
            <a:r>
              <a:rPr lang="en-US" sz="3500" b="1" dirty="0">
                <a:cs typeface="Arial" charset="0"/>
              </a:rPr>
              <a:t>source control system</a:t>
            </a:r>
            <a:endParaRPr lang="en-US" sz="3500" b="1" dirty="0"/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Consists of techniques, practices and tools for working </a:t>
            </a:r>
            <a:br>
              <a:rPr lang="en-US" sz="3200" dirty="0"/>
            </a:br>
            <a:r>
              <a:rPr lang="en-US" sz="3200" dirty="0"/>
              <a:t>on </a:t>
            </a:r>
            <a:r>
              <a:rPr lang="en-US" sz="3200" b="1" dirty="0">
                <a:solidFill>
                  <a:schemeClr val="bg1"/>
                </a:solidFill>
              </a:rPr>
              <a:t>shared source code </a:t>
            </a:r>
            <a:r>
              <a:rPr lang="en-US" sz="3200" dirty="0"/>
              <a:t>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Mechanisms for management, control and </a:t>
            </a:r>
            <a:r>
              <a:rPr lang="bg-BG" sz="3200" dirty="0"/>
              <a:t/>
            </a:r>
            <a:br>
              <a:rPr lang="bg-BG" sz="3200" dirty="0"/>
            </a:br>
            <a:r>
              <a:rPr lang="en-US" sz="3200" b="1" dirty="0">
                <a:solidFill>
                  <a:schemeClr val="bg1"/>
                </a:solidFill>
              </a:rPr>
              <a:t>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Defines the process of </a:t>
            </a:r>
            <a:r>
              <a:rPr lang="en-US" sz="3200" b="1" dirty="0">
                <a:solidFill>
                  <a:schemeClr val="bg1"/>
                </a:solidFill>
              </a:rPr>
              <a:t>change management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Keeps track of what is happening in the project</a:t>
            </a:r>
            <a:r>
              <a:rPr lang="bg-BG" sz="3200" dirty="0"/>
              <a:t> </a:t>
            </a:r>
            <a:r>
              <a:rPr lang="en-US" sz="3200" dirty="0"/>
              <a:t>over time</a:t>
            </a:r>
            <a:endParaRPr lang="bg-BG" sz="3200" dirty="0"/>
          </a:p>
          <a:p>
            <a:pPr lvl="1">
              <a:lnSpc>
                <a:spcPct val="110000"/>
              </a:lnSpc>
              <a:defRPr/>
            </a:pPr>
            <a:r>
              <a:rPr lang="en-US" sz="3200" dirty="0"/>
              <a:t>Solves </a:t>
            </a:r>
            <a:r>
              <a:rPr lang="en-US" sz="3200" b="1" dirty="0">
                <a:solidFill>
                  <a:schemeClr val="bg1"/>
                </a:solidFill>
              </a:rPr>
              <a:t>conflicts</a:t>
            </a:r>
            <a:r>
              <a:rPr lang="en-US" sz="3200" dirty="0"/>
              <a:t> in the 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4" descr="Source Control Icons - Download Free Vector Icons | Noun Project">
            <a:extLst>
              <a:ext uri="{FF2B5EF4-FFF2-40B4-BE49-F238E27FC236}">
                <a16:creationId xmlns="" xmlns:a16="http://schemas.microsoft.com/office/drawing/2014/main" id="{A010A616-4A80-4202-9AE9-8491DAD6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635" y="1089000"/>
            <a:ext cx="1577365" cy="157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Version control systems </a:t>
            </a:r>
            <a:r>
              <a:rPr lang="en-US" dirty="0"/>
              <a:t>keep their own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change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log</a:t>
            </a:r>
            <a:r>
              <a:rPr lang="en-US" dirty="0"/>
              <a:t> (version history). It shows:</a:t>
            </a:r>
          </a:p>
          <a:p>
            <a:pPr lvl="1"/>
            <a:r>
              <a:rPr lang="en-US" dirty="0"/>
              <a:t>Who?</a:t>
            </a:r>
          </a:p>
          <a:p>
            <a:pPr lvl="1"/>
            <a:r>
              <a:rPr lang="en-US" dirty="0"/>
              <a:t>When?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What had been</a:t>
            </a:r>
            <a:br>
              <a:rPr lang="en-US" dirty="0"/>
            </a:br>
            <a:r>
              <a:rPr lang="en-US" dirty="0"/>
              <a:t>changed?</a:t>
            </a:r>
          </a:p>
          <a:p>
            <a:r>
              <a:rPr lang="en-US" dirty="0"/>
              <a:t>Old versions could</a:t>
            </a:r>
            <a:br>
              <a:rPr lang="en-US" dirty="0"/>
            </a:br>
            <a:r>
              <a:rPr lang="en-US" dirty="0"/>
              <a:t>be </a:t>
            </a:r>
            <a:r>
              <a:rPr lang="en-US" b="1" dirty="0">
                <a:solidFill>
                  <a:schemeClr val="bg1"/>
                </a:solidFill>
              </a:rPr>
              <a:t>restored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3397685-8719-4FC5-9F09-7F3B79FE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336686"/>
            <a:ext cx="5517950" cy="43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Repository (Repo)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948" y="1221157"/>
            <a:ext cx="9929724" cy="70765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Repo</a:t>
            </a:r>
            <a:r>
              <a:rPr lang="en-US" dirty="0"/>
              <a:t> holds the project in a remote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E160CC-5DDE-44E9-AA76-DA676FD6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56" y="2347913"/>
            <a:ext cx="1184119" cy="145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927E1E-6B19-4678-A676-AB96489EA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35" y="4581525"/>
            <a:ext cx="1733550" cy="173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C388351-A632-4218-94CA-AA6238F12111}"/>
              </a:ext>
            </a:extLst>
          </p:cNvPr>
          <p:cNvSpPr/>
          <p:nvPr/>
        </p:nvSpPr>
        <p:spPr>
          <a:xfrm>
            <a:off x="6544413" y="2782669"/>
            <a:ext cx="16463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834DAF-1674-4C49-9174-608D2E3CBAC4}"/>
              </a:ext>
            </a:extLst>
          </p:cNvPr>
          <p:cNvSpPr/>
          <p:nvPr/>
        </p:nvSpPr>
        <p:spPr>
          <a:xfrm>
            <a:off x="6797078" y="4993577"/>
            <a:ext cx="11410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74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="" xmlns:a16="http://schemas.microsoft.com/office/drawing/2014/main" id="{0F6D9541-07EC-48B9-B967-03988898BBF2}"/>
              </a:ext>
            </a:extLst>
          </p:cNvPr>
          <p:cNvSpPr txBox="1">
            <a:spLocks/>
          </p:cNvSpPr>
          <p:nvPr/>
        </p:nvSpPr>
        <p:spPr>
          <a:xfrm>
            <a:off x="255948" y="114817"/>
            <a:ext cx="839949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Vocabulary: Clone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="" xmlns:a16="http://schemas.microsoft.com/office/drawing/2014/main" id="{EDC12201-18EB-4577-9341-432A88718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948" y="1221157"/>
            <a:ext cx="11690052" cy="70765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== download a </a:t>
            </a:r>
            <a:r>
              <a:rPr lang="en-US" b="1" dirty="0"/>
              <a:t>local copy </a:t>
            </a:r>
            <a:r>
              <a:rPr lang="en-US" dirty="0"/>
              <a:t>of the remote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E160CC-5DDE-44E9-AA76-DA676FD6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56" y="2347913"/>
            <a:ext cx="1184119" cy="145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927E1E-6B19-4678-A676-AB96489EA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35" y="4581525"/>
            <a:ext cx="1733550" cy="173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C388351-A632-4218-94CA-AA6238F12111}"/>
              </a:ext>
            </a:extLst>
          </p:cNvPr>
          <p:cNvSpPr/>
          <p:nvPr/>
        </p:nvSpPr>
        <p:spPr>
          <a:xfrm>
            <a:off x="6544413" y="2782669"/>
            <a:ext cx="16463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834DAF-1674-4C49-9174-608D2E3CBAC4}"/>
              </a:ext>
            </a:extLst>
          </p:cNvPr>
          <p:cNvSpPr/>
          <p:nvPr/>
        </p:nvSpPr>
        <p:spPr>
          <a:xfrm>
            <a:off x="6797078" y="4993577"/>
            <a:ext cx="11410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="" xmlns:a16="http://schemas.microsoft.com/office/drawing/2014/main" id="{952FBEE1-1438-41B0-A528-674E31EEB3CD}"/>
              </a:ext>
            </a:extLst>
          </p:cNvPr>
          <p:cNvSpPr/>
          <p:nvPr/>
        </p:nvSpPr>
        <p:spPr bwMode="auto">
          <a:xfrm>
            <a:off x="3496680" y="3162300"/>
            <a:ext cx="754320" cy="2286000"/>
          </a:xfrm>
          <a:prstGeom prst="curvedRightArrow">
            <a:avLst>
              <a:gd name="adj1" fmla="val 33475"/>
              <a:gd name="adj2" fmla="val 61200"/>
              <a:gd name="adj3" fmla="val 3833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A0D68A6-9C62-44BA-89E0-C4C16C134C29}"/>
              </a:ext>
            </a:extLst>
          </p:cNvPr>
          <p:cNvSpPr/>
          <p:nvPr/>
        </p:nvSpPr>
        <p:spPr>
          <a:xfrm>
            <a:off x="2029997" y="3913717"/>
            <a:ext cx="12522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Clone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662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</TotalTime>
  <Words>2156</Words>
  <Application>Microsoft Office PowerPoint</Application>
  <PresentationFormat>Widescreen</PresentationFormat>
  <Paragraphs>331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Git and GitHub</vt:lpstr>
      <vt:lpstr>Table of Contents</vt:lpstr>
      <vt:lpstr>Have a Question?</vt:lpstr>
      <vt:lpstr>Source Control Systems: Lesson Summary</vt:lpstr>
      <vt:lpstr>Software Configuration Management</vt:lpstr>
      <vt:lpstr>Software Configuration Management</vt:lpstr>
      <vt:lpstr>Change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Requests: The Code Review Process</vt:lpstr>
      <vt:lpstr>Git</vt:lpstr>
      <vt:lpstr>What is Git?</vt:lpstr>
      <vt:lpstr>PowerPoint Presentation</vt:lpstr>
      <vt:lpstr>Installing Git</vt:lpstr>
      <vt:lpstr>PowerPoint Presentation</vt:lpstr>
      <vt:lpstr>PowerPoint Presentation</vt:lpstr>
      <vt:lpstr>Git: Live Demo</vt:lpstr>
      <vt:lpstr>GitHub</vt:lpstr>
      <vt:lpstr>What is GitHub?</vt:lpstr>
      <vt:lpstr>Creating a GitHub Repository</vt:lpstr>
      <vt:lpstr>GitHub – Example</vt:lpstr>
      <vt:lpstr>GitHub: Live Demo</vt:lpstr>
      <vt:lpstr>Live Exercises</vt:lpstr>
      <vt:lpstr>Summary</vt:lpstr>
      <vt:lpstr>PowerPoint Presentation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- Practical Training Course @ SoftUni</dc:subject>
  <dc:creator>Software University</dc:creator>
  <cp:keywords>Programming Fundamentals; Software University; SoftUni; programming; coding; software development; education; training; course; common</cp:keywords>
  <dc:description>© SoftUni – https://softuni.org_x000d_
© Software University – https://softuni.bg_x000d_
_x000d_
Copyrighted document. Unauthorized copy, reproduction or use is not permitted.</dc:description>
  <cp:lastModifiedBy>Microsoft account</cp:lastModifiedBy>
  <cp:revision>72</cp:revision>
  <dcterms:created xsi:type="dcterms:W3CDTF">2018-05-23T13:08:44Z</dcterms:created>
  <dcterms:modified xsi:type="dcterms:W3CDTF">2023-04-18T17:38:23Z</dcterms:modified>
  <cp:category>programming;computer programming;software development;web development</cp:category>
</cp:coreProperties>
</file>